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3"/>
  </p:notesMasterIdLst>
  <p:handoutMasterIdLst>
    <p:handoutMasterId r:id="rId174"/>
  </p:handoutMasterIdLst>
  <p:sldIdLst>
    <p:sldId id="269" r:id="rId5"/>
    <p:sldId id="29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64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6" r:id="rId109"/>
    <p:sldId id="375" r:id="rId110"/>
    <p:sldId id="382" r:id="rId111"/>
    <p:sldId id="377" r:id="rId112"/>
    <p:sldId id="378" r:id="rId113"/>
    <p:sldId id="379" r:id="rId114"/>
    <p:sldId id="380" r:id="rId115"/>
    <p:sldId id="381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2" r:id="rId156"/>
    <p:sldId id="423" r:id="rId157"/>
    <p:sldId id="424" r:id="rId158"/>
    <p:sldId id="425" r:id="rId159"/>
    <p:sldId id="426" r:id="rId160"/>
    <p:sldId id="427" r:id="rId161"/>
    <p:sldId id="429" r:id="rId162"/>
    <p:sldId id="428" r:id="rId163"/>
    <p:sldId id="430" r:id="rId164"/>
    <p:sldId id="432" r:id="rId165"/>
    <p:sldId id="431" r:id="rId166"/>
    <p:sldId id="433" r:id="rId167"/>
    <p:sldId id="434" r:id="rId168"/>
    <p:sldId id="435" r:id="rId169"/>
    <p:sldId id="436" r:id="rId170"/>
    <p:sldId id="437" r:id="rId171"/>
    <p:sldId id="438" r:id="rId172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F3DB"/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4634" autoAdjust="0"/>
  </p:normalViewPr>
  <p:slideViewPr>
    <p:cSldViewPr snapToGrid="0">
      <p:cViewPr varScale="1">
        <p:scale>
          <a:sx n="101" d="100"/>
          <a:sy n="101" d="100"/>
        </p:scale>
        <p:origin x="6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184"/>
    </p:cViewPr>
  </p:sorter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7" Type="http://schemas.openxmlformats.org/officeDocument/2006/relationships/theme" Target="theme/theme1.xml"/><Relationship Id="rId172" Type="http://schemas.openxmlformats.org/officeDocument/2006/relationships/slide" Target="slides/slide168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handoutMaster" Target="handoutMasters/handoutMaster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presProps" Target="presProps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viewProps" Target="viewProps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" Type="http://schemas.openxmlformats.org/officeDocument/2006/relationships/customXml" Target="../customXml/item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8/22/2024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8/22/2024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82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11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08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469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1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54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307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38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57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7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44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43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2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2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5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53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19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30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24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561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52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68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84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7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33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660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1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724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71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866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119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7038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97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950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173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1116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2378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15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5020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1531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640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587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9818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221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9908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0385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1249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1420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69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1703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4685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4612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60458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0017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9149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2233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49298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725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76340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46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469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0498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0398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5753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9236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03524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24865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570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89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8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65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7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1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9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8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4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9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96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2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81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45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6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14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99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5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3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80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1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1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3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0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61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50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0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4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07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6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04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62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65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88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0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4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35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5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02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0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543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61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7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03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769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312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0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7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87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045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63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17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44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6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3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87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04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06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8/22/2024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8/22/2024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8/22/2024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8/22/2024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8/22/2024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8/22/2024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8/22/2024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8/22/2024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8/22/2024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8/22/2024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8/22/2024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236.png"/><Relationship Id="rId4" Type="http://schemas.openxmlformats.org/officeDocument/2006/relationships/image" Target="../media/image8.png"/><Relationship Id="rId9" Type="http://schemas.openxmlformats.org/officeDocument/2006/relationships/image" Target="../media/image23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4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1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1.pn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67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1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7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1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1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1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1.pn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1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1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8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1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1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1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1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1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1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97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1.png"/><Relationship Id="rId7" Type="http://schemas.openxmlformats.org/officeDocument/2006/relationships/image" Target="../media/image29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1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1.png"/><Relationship Id="rId7" Type="http://schemas.openxmlformats.org/officeDocument/2006/relationships/image" Target="../media/image30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0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6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1.png"/><Relationship Id="rId7" Type="http://schemas.openxmlformats.org/officeDocument/2006/relationships/image" Target="../media/image307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1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1.png"/><Relationship Id="rId7" Type="http://schemas.openxmlformats.org/officeDocument/2006/relationships/image" Target="../media/image314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1.png"/><Relationship Id="rId7" Type="http://schemas.openxmlformats.org/officeDocument/2006/relationships/image" Target="../media/image31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1.png"/><Relationship Id="rId7" Type="http://schemas.openxmlformats.org/officeDocument/2006/relationships/image" Target="../media/image31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1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1.pn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4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1.png"/><Relationship Id="rId7" Type="http://schemas.openxmlformats.org/officeDocument/2006/relationships/image" Target="../media/image325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1.png"/><Relationship Id="rId7" Type="http://schemas.openxmlformats.org/officeDocument/2006/relationships/image" Target="../media/image327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1.png"/><Relationship Id="rId7" Type="http://schemas.openxmlformats.org/officeDocument/2006/relationships/image" Target="../media/image329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1.png"/><Relationship Id="rId7" Type="http://schemas.openxmlformats.org/officeDocument/2006/relationships/image" Target="../media/image331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guides.visual-paradigm.com/state-chart-vs-activity-diagram-a-comparison-of-modeling-tools-in-software-development/" TargetMode="External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1.png"/><Relationship Id="rId7" Type="http://schemas.openxmlformats.org/officeDocument/2006/relationships/image" Target="../media/image333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1.png"/><Relationship Id="rId7" Type="http://schemas.openxmlformats.org/officeDocument/2006/relationships/image" Target="../media/image335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1.png"/><Relationship Id="rId7" Type="http://schemas.openxmlformats.org/officeDocument/2006/relationships/image" Target="../media/image337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1.png"/><Relationship Id="rId7" Type="http://schemas.openxmlformats.org/officeDocument/2006/relationships/image" Target="../media/image339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1.png"/><Relationship Id="rId7" Type="http://schemas.openxmlformats.org/officeDocument/2006/relationships/image" Target="../media/image341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1.png"/><Relationship Id="rId7" Type="http://schemas.openxmlformats.org/officeDocument/2006/relationships/image" Target="../media/image343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1.png"/><Relationship Id="rId7" Type="http://schemas.openxmlformats.org/officeDocument/2006/relationships/image" Target="../media/image345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yasenstar/PlantUML_in_Action" TargetMode="Externa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hyperlink" Target="https://github.com/yasenstar/PlantUML_in_Ac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asenstar/PlantUML_in_A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1C7C7-43DD-872F-5906-571BF26F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8318" y="3374040"/>
            <a:ext cx="3282081" cy="2319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C09D3-3228-B248-A855-3F495008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0129" y="907448"/>
            <a:ext cx="1778751" cy="2319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43994-7C17-3441-D22C-B9BAD515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657" y="597884"/>
            <a:ext cx="192405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9FB49-4862-EF77-5F81-0D2EF7C77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787" y="3276409"/>
            <a:ext cx="2714625" cy="2514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CB15E-0BBA-AFD1-88B3-A9087114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264" y="1010031"/>
            <a:ext cx="2008009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1.11 Splitting Diagrams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40F2-2505-F57A-8BBF-088F2C147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436" y="2404990"/>
            <a:ext cx="6246289" cy="395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58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4.8 Display JSON Data on Class/</a:t>
            </a:r>
            <a:r>
              <a:rPr lang="en-US" sz="4000"/>
              <a:t>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7F37-A9BF-43AB-1886-2743400D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82811"/>
            <a:ext cx="9013782" cy="374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2235F-7192-824F-C0F4-D3E062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462" y="2252852"/>
            <a:ext cx="159067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80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 Simple Action 5.2 Label on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399F-C624-D9E5-878E-D3E3DAB27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861" y="2495982"/>
            <a:ext cx="9293266" cy="350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33EF4-CDB1-2C6B-3D33-E53DF4FF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741" y="2347688"/>
            <a:ext cx="1312878" cy="246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7773-77AA-576F-D2D1-6B142011D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9" y="2347689"/>
            <a:ext cx="1641257" cy="24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278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5.3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FB97-0E97-145E-9567-11FB17FF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167" y="2433827"/>
            <a:ext cx="8428913" cy="3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BFB15-F385-650A-23C3-BBBA9076C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203" y="4095870"/>
            <a:ext cx="3762375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083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5.4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B709-BDE3-0C04-D398-9ADF4F16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208" y="2448115"/>
            <a:ext cx="7341732" cy="352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42E585-3620-A10C-0582-8529D34D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058" y="2448115"/>
            <a:ext cx="2066824" cy="347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623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81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5.5 More on Branches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DE7E-A8BE-176A-75E0-47231320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14" y="2356075"/>
            <a:ext cx="2572960" cy="39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D2A1A-F4E0-7518-BE28-C06DB2AF6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25" y="2749156"/>
            <a:ext cx="6045694" cy="322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65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5.6 Synchronization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FDCD-B028-8456-BF69-0ED92740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299" y="2956331"/>
            <a:ext cx="2767506" cy="299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E7F46-D627-F0A9-465C-59BB7432B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620" y="2436861"/>
            <a:ext cx="5829565" cy="38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90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3600" dirty="0"/>
              <a:t>Practice: Brainstorming Process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E500D-0130-7037-A6B6-13D3785AC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51" y="2231782"/>
            <a:ext cx="3845635" cy="4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5087A-80C7-6CEB-005A-163AB5F84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450" y="2397373"/>
            <a:ext cx="4014768" cy="37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869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0ABE5-01CB-E47F-881C-4C888E26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57" y="323850"/>
            <a:ext cx="5728579" cy="62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83CA3-F22E-FC39-AECF-DF65811EBB53}"/>
              </a:ext>
            </a:extLst>
          </p:cNvPr>
          <p:cNvSpPr txBox="1"/>
          <p:nvPr/>
        </p:nvSpPr>
        <p:spPr>
          <a:xfrm>
            <a:off x="5657850" y="63817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34DA1-14AB-BC9B-1BB1-E94052F1E564}"/>
              </a:ext>
            </a:extLst>
          </p:cNvPr>
          <p:cNvSpPr txBox="1"/>
          <p:nvPr/>
        </p:nvSpPr>
        <p:spPr>
          <a:xfrm>
            <a:off x="3971925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56CB7-BEAE-A102-9DF1-C08A2E631C7E}"/>
              </a:ext>
            </a:extLst>
          </p:cNvPr>
          <p:cNvSpPr txBox="1"/>
          <p:nvPr/>
        </p:nvSpPr>
        <p:spPr>
          <a:xfrm>
            <a:off x="5320898" y="23812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4F0C-B2E8-4E8E-8619-6A0ECEAF48B3}"/>
              </a:ext>
            </a:extLst>
          </p:cNvPr>
          <p:cNvSpPr txBox="1"/>
          <p:nvPr/>
        </p:nvSpPr>
        <p:spPr>
          <a:xfrm>
            <a:off x="5708449" y="408622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AFA49-16D1-5779-AD77-C4DEB37ECCED}"/>
              </a:ext>
            </a:extLst>
          </p:cNvPr>
          <p:cNvSpPr txBox="1"/>
          <p:nvPr/>
        </p:nvSpPr>
        <p:spPr>
          <a:xfrm>
            <a:off x="5320898" y="493395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90EDF-EE33-567F-A92A-B30A90C55E9F}"/>
              </a:ext>
            </a:extLst>
          </p:cNvPr>
          <p:cNvSpPr txBox="1"/>
          <p:nvPr/>
        </p:nvSpPr>
        <p:spPr>
          <a:xfrm>
            <a:off x="4183552" y="5072449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61445-E9D8-05CD-E2EE-39468F8DB100}"/>
              </a:ext>
            </a:extLst>
          </p:cNvPr>
          <p:cNvSpPr txBox="1"/>
          <p:nvPr/>
        </p:nvSpPr>
        <p:spPr>
          <a:xfrm>
            <a:off x="6438900" y="31527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4C35-2AE3-A2C3-D83C-94E1B9E49101}"/>
              </a:ext>
            </a:extLst>
          </p:cNvPr>
          <p:cNvSpPr txBox="1"/>
          <p:nvPr/>
        </p:nvSpPr>
        <p:spPr>
          <a:xfrm>
            <a:off x="6438900" y="380922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7019-0141-2DD9-3EA6-708AEFA5F6A8}"/>
              </a:ext>
            </a:extLst>
          </p:cNvPr>
          <p:cNvSpPr txBox="1"/>
          <p:nvPr/>
        </p:nvSpPr>
        <p:spPr>
          <a:xfrm>
            <a:off x="8505825" y="481527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5943F-EC89-61D2-99A4-04F4BC07978B}"/>
              </a:ext>
            </a:extLst>
          </p:cNvPr>
          <p:cNvSpPr txBox="1"/>
          <p:nvPr/>
        </p:nvSpPr>
        <p:spPr>
          <a:xfrm>
            <a:off x="8505825" y="553621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46503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5.7 Long Action Description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649C-6454-E44D-39CA-E8B1DB608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99" y="2794079"/>
            <a:ext cx="25728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467D-6D04-3333-C7E5-351D6E83F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715" y="2449769"/>
            <a:ext cx="5707907" cy="39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1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5.8 Notes in Activity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4486-D901-1D6B-56A3-6C44A6A22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866" y="2537331"/>
            <a:ext cx="5071586" cy="3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A21C0-D603-5AFB-8DDD-7D56FB7BD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2537331"/>
            <a:ext cx="3110505" cy="153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F7710-A9B1-1BFB-1877-D8C600D1D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388" y="4200739"/>
            <a:ext cx="2653540" cy="1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4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1.12 Grouping Message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CFDA6-A9D4-ECE8-724C-846F40FF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631649"/>
            <a:ext cx="5962650" cy="310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A5716-D0CD-28DA-93DF-03087F67F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2086564"/>
            <a:ext cx="31432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1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5.9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82635-3CDE-73A2-B0C5-8701D2F7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06" y="2404990"/>
            <a:ext cx="1923334" cy="384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FB708-ED79-9279-0287-6B75AA561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26" y="2445751"/>
            <a:ext cx="5288184" cy="378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112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5.10 Skinparam    5.11 Octagon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FA12-1892-DF4E-6C9B-8BCDE268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8579" y="2557002"/>
            <a:ext cx="11208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7BCD4-1202-7641-B3D1-8C688529B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202" y="3219473"/>
            <a:ext cx="1201411" cy="210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255E26-590C-3DC1-6434-C6E22DC953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46" y="2409752"/>
            <a:ext cx="5771559" cy="399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27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5. Activity Diagram (legacy)</a:t>
            </a:r>
          </a:p>
          <a:p>
            <a:r>
              <a:rPr lang="en-US" sz="4000" dirty="0"/>
              <a:t>5.12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7D12F-A08C-B34F-95E7-EC57FE9E2F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6E8E8"/>
              </a:clrFrom>
              <a:clrTo>
                <a:srgbClr val="D6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507" y="2462552"/>
            <a:ext cx="6009315" cy="37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F2E77-3AF9-4E56-9DDF-E99BDB1F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909" y="2103280"/>
            <a:ext cx="1940679" cy="41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99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109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6.01 Simple Action 6.02 Start/Stop/End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DBFAD-FA68-8FA0-2C79-D0D45827A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337" y="2473523"/>
            <a:ext cx="1314079" cy="119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11554-9BA4-8FCF-428D-96E24E494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494" y="2409573"/>
            <a:ext cx="6096144" cy="399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77515A-AC1B-B002-7A7B-D3F81153A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9941" y="4111877"/>
            <a:ext cx="950500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964A1-1E8F-B492-B227-C2F937603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5460" y="4111877"/>
            <a:ext cx="925321" cy="144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1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7432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6.03 Conditional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537C-BEA3-DDE5-DB57-68B587F7E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4990"/>
            <a:ext cx="7060826" cy="354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85EE6-197A-4CCB-9234-1E11A8E6A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558" y="1940631"/>
            <a:ext cx="1227166" cy="432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050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4849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6.04 Switch and Case [switch, case, </a:t>
            </a:r>
            <a:r>
              <a:rPr lang="en-US" sz="4000" dirty="0" err="1"/>
              <a:t>endswitch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A494F-75C5-7CC4-C738-AA2818365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272" y="2461651"/>
            <a:ext cx="6567681" cy="369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6C132-0539-3A64-EEDB-014C98678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405" y="3797942"/>
            <a:ext cx="3740319" cy="189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088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02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6.05 Conditional with stop on an action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A4EF9-A0DE-7D40-AE00-D92E69ED6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748" y="2512647"/>
            <a:ext cx="7931285" cy="34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6F0C4-159F-5870-0744-937D9A6D8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366" y="3900937"/>
            <a:ext cx="1114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50A0C-EF3A-38B4-93E7-CA11EB481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2461" y="3900937"/>
            <a:ext cx="107632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627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6.06 Repeat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E213-8084-923D-1B9D-E7652C2D9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505107"/>
            <a:ext cx="8301037" cy="345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CAF90-BC46-C365-D17F-438632437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2481" y="3709779"/>
            <a:ext cx="1287710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76C9-FDA4-B026-00D5-869B6E271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0237" y="3709779"/>
            <a:ext cx="2437855" cy="263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6.07 Break on a repeat loop [break]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352F8-74C2-E21C-F30C-89AEFAB87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9021" y="2384757"/>
            <a:ext cx="1780955" cy="394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582CC-7AD0-E34A-057B-A80155AC9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427" y="2390969"/>
            <a:ext cx="5821556" cy="393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6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6.08 Goto and Label Processing [label, </a:t>
            </a:r>
            <a:r>
              <a:rPr lang="en-US" sz="4000" dirty="0" err="1"/>
              <a:t>goto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7509A-598C-16E0-C3F6-4A87370F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31205"/>
            <a:ext cx="6539663" cy="385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DD872-0FB0-6693-9AC6-A0753CA96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5968" y="3048000"/>
            <a:ext cx="2168378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7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1.13 Secondary Group Label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6004F-D65E-F9D2-5B6D-7229B9D97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287" y="2506996"/>
            <a:ext cx="5700713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1F4C-6CD3-10DD-E61D-E4D6776F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692" y="2780839"/>
            <a:ext cx="28860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6.09 While loop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0D4072-D360-B58C-9A97-F063B5F81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130" y="2399757"/>
            <a:ext cx="1971675" cy="22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6C8D6-5199-C76A-1FDF-33F66C2E2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8816" y="2399757"/>
            <a:ext cx="6254369" cy="374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718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6.10 Parallel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F49577-95F4-A8C8-82D1-41E0B4425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45800"/>
            <a:ext cx="7567277" cy="378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D5D6-6BA2-C87C-B908-B545F94AE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9636" y="1798079"/>
            <a:ext cx="2881314" cy="1861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36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6.11 Split Processing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0BBA2-208F-AB11-D826-2E9719225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386" y="2508475"/>
            <a:ext cx="8428913" cy="365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07601-851C-0736-FC6A-98E470D90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1916" y="1889458"/>
            <a:ext cx="3211591" cy="230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6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6.12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35177-E93E-63A1-1745-CD3851DB8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261084"/>
            <a:ext cx="6823605" cy="40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8BA6B8-E39D-5E46-4BBF-F86419A68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108458"/>
            <a:ext cx="5053012" cy="25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278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6.13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B8AB2-FC2D-F000-12FF-FAF3F867D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06081"/>
            <a:ext cx="6194713" cy="400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D9CB-D1F8-10EE-5B9C-282918AB7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7617" y="2167128"/>
            <a:ext cx="3177249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880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6.14 Lines without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BC412-BD15-1C12-5172-158367A86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660" y="2398959"/>
            <a:ext cx="6265342" cy="376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82E3C-CB22-F261-69D6-77DC62DE4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2631" y="2612574"/>
            <a:ext cx="2477893" cy="331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816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6.15 Arrows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9D531-DF68-6E4C-B389-20DD6BCA2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243014"/>
            <a:ext cx="6698590" cy="413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A2033-5603-547C-7C2C-6A4A44D04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3426" y="2316267"/>
            <a:ext cx="2807208" cy="398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45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6.16 Connector 6.17 Color on Connector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1CBFF-A3BF-7E05-3C7D-9510EF752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431" y="2459164"/>
            <a:ext cx="6053137" cy="37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78D6E-BF0C-C52E-55B6-5BA557F4B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0687" y="3067049"/>
            <a:ext cx="1201334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3098C-E290-4B46-DF07-1A3426332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00140" y="3067049"/>
            <a:ext cx="10953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298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6.18 Grouping or Partition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352AF-B436-83A7-F277-95B9D7A97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430971"/>
            <a:ext cx="7816106" cy="372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2C754-CEE5-D329-3937-EE42E7D6C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2962" y="1983568"/>
            <a:ext cx="14001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71741F-6F2E-F934-D499-13D20E37D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6510" y="1988330"/>
            <a:ext cx="144780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641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6.19 </a:t>
            </a:r>
            <a:r>
              <a:rPr lang="en-US" sz="4000" dirty="0" err="1"/>
              <a:t>Swimlanes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0FA17-743B-D76B-5AEE-368E27219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6543675" cy="380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B1B5E-A1E7-88BD-19CA-895D3CED7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5498" y="1847836"/>
            <a:ext cx="3558388" cy="30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9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1.14 Notes on Messages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C595A-79D3-69BF-6157-81C45601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501" y="2503805"/>
            <a:ext cx="6021200" cy="353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92723-BD6A-319C-1EA6-B54399740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588" y="3095165"/>
            <a:ext cx="30575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628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6.20 Detach or Kill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278FD-1901-0EE1-99BD-66B517F5B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324" y="2357346"/>
            <a:ext cx="4714875" cy="40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9DC-8D30-1D4C-2376-E3CF2262B8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2103" y="2404989"/>
            <a:ext cx="1301572" cy="395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09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6.21 SDL (Specification and Description Language)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353BD-374C-D6E7-C1DD-DFAC8F332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232559"/>
            <a:ext cx="6386512" cy="41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DD2AC-BBEB-5107-F5B2-2D0B85976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3258" y="2333936"/>
            <a:ext cx="2523498" cy="296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0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6.22 Complete Example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1CB97-923A-F56B-7028-BF583A18D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196" y="2321084"/>
            <a:ext cx="4611779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D524E-3386-FB25-6D53-17D703B221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8422" y="2349609"/>
            <a:ext cx="3144928" cy="405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2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6.23 Condition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22774-4408-9D44-2945-0D4DC72C1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315704"/>
            <a:ext cx="6334125" cy="398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4499-5E0A-C6CD-8D80-B83FF4C2E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5438" y="2528887"/>
            <a:ext cx="925323" cy="37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119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6.24 Condition End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F3FD6-2868-1550-41BE-4057CC89C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5638" y="2363502"/>
            <a:ext cx="6500812" cy="385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244D1-8250-C0A2-2B98-8F2988192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681" y="2363502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68333-5799-01CD-9855-94CEFF47FA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3681" y="4292711"/>
            <a:ext cx="1332852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46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6. Activity Diagram (New Syntax)</a:t>
            </a:r>
          </a:p>
          <a:p>
            <a:r>
              <a:rPr lang="en-US" sz="4000" dirty="0"/>
              <a:t>6.25 Using (global)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71F75-686A-93AB-78FB-7027CB43D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321084"/>
            <a:ext cx="5014912" cy="413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3ACAB-634A-742A-EC6E-E9CF08ADD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6440" y="2752724"/>
            <a:ext cx="2552701" cy="353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6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 Components 7.2 Interfaces 7.3 Sample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DA8C0-19A2-A71A-1494-AF653966F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0136" y="2347146"/>
            <a:ext cx="8724189" cy="406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33A-8BD9-369E-5362-A2C9842C97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1556" y="4278054"/>
            <a:ext cx="1990955" cy="17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2680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7.4 Using Notes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43D764-A2B7-0409-DE42-3C164A998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8" y="2289908"/>
            <a:ext cx="8410365" cy="386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AEDE9-A9F5-66CC-356C-3055C9757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930" y="4205395"/>
            <a:ext cx="3009226" cy="2195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078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7.05 Grouping Components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B05E0-E99D-4D9C-02D3-B8792AF58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905" y="2427111"/>
            <a:ext cx="6317364" cy="372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E4433-C298-5485-887D-50FC82FD1A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1147" y="1791706"/>
            <a:ext cx="32670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751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7.06 Changing Arrow Direction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5C95D-C4BE-F363-99ED-2F837FF96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5837" y="2321084"/>
            <a:ext cx="5443028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B852F-C07F-9A70-E272-3DE51A07F3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4429" y="3080088"/>
            <a:ext cx="2401346" cy="282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90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1.15 Some Other Notes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F0B6F-356C-AF67-4796-4C1CF388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46" y="2562136"/>
            <a:ext cx="6412265" cy="33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3B06D-CC27-0C52-F507-BF73CBA0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688" y="2832019"/>
            <a:ext cx="2649935" cy="28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6967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7.07/08 Use UML1/2 Notation 7.09 Use Rectangle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31E28-F88D-AC5B-CB30-57E8CF146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1" y="2605277"/>
            <a:ext cx="9056896" cy="347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1542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7.10 Long Description 7.11 Individual Colors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3E80E-6E67-B6A7-DA0D-AE88A7B553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9282" y="2321084"/>
            <a:ext cx="5358082" cy="403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D974-E86D-4643-2DE8-BB110C0AD1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3069" y="2929631"/>
            <a:ext cx="2640231" cy="100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2F3C29-360C-A0CD-E931-8B9481B519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3068" y="4310253"/>
            <a:ext cx="2640231" cy="118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5681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7.12 Using Sprite in Stereotype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F5524-6E96-6FEF-7485-5CAD6B1B3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2146" y="2361871"/>
            <a:ext cx="6085804" cy="3988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4B2394-3AFB-D0C4-CAA3-3091515C28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8067" y="2449416"/>
            <a:ext cx="3874672" cy="1903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2936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7.13 Skinparam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EB01D-CB40-3C4E-2DD2-5121BD54FB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893" y="2308460"/>
            <a:ext cx="4621475" cy="4003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C011A2-2350-90DB-06FB-60B0B3B3B7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5623" y="3282795"/>
            <a:ext cx="3899045" cy="236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661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7.14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7909A-A527-AF35-D9CF-C66794C64C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132" y="2344543"/>
            <a:ext cx="5520542" cy="393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289070-C86C-5907-8889-F97F45649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7094" y="3040994"/>
            <a:ext cx="2041735" cy="1087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2FF30-3733-8A63-23ED-281ED1022B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7094" y="4308684"/>
            <a:ext cx="2041734" cy="114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3514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7.15 Hide or Remove unlinked component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368A9-B329-DDFA-B852-8FF8D1CC6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9939" y="2404989"/>
            <a:ext cx="8306386" cy="399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4505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7.16 Hide, Remove or Restore tagged component or wildcard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013C1-EC0D-F837-9C5C-2547CA6FD0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216" y="2404990"/>
            <a:ext cx="7778087" cy="3904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2214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7.17 Display JSON Data on Component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6FC36-DBA6-6F85-7DB8-E8C2E0794C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1598" y="2461752"/>
            <a:ext cx="7134225" cy="361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05B6AC-D565-20E1-16B8-244C157E3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7909" y="2253124"/>
            <a:ext cx="1908006" cy="2022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8540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7.18-1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EEFB8E-2BDA-273C-587E-9AD3E8669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5134" y="2404990"/>
            <a:ext cx="1604501" cy="277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57882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7. Component Diagram</a:t>
            </a:r>
          </a:p>
          <a:p>
            <a:r>
              <a:rPr lang="en-US" sz="4000" dirty="0"/>
              <a:t>7.18-2 Lollipop Notation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BD842-2F47-6284-39E7-0346EA6E7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43" y="2504068"/>
            <a:ext cx="9302029" cy="36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F29398-FF3C-B41D-FE09-78F757A33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0549" y="2925608"/>
            <a:ext cx="3686175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651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0287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1.16 Changing Notes Shape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AF496-13AA-2C18-53C6-CCEA1C45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60" y="2443201"/>
            <a:ext cx="6024562" cy="34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BB14F-5276-38FD-6F7B-A31F0B3C3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2282984"/>
            <a:ext cx="17430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4250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8.1 &amp; 8.2 Declaring Elements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847121-FEE8-4F35-46FC-B49418037B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5280" y="2404990"/>
            <a:ext cx="8604821" cy="3734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3C4516-1113-C4B2-FCDE-B6D8A42CA3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2210" y="3471504"/>
            <a:ext cx="3164730" cy="2757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00314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8.3 Linking or Arrow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59EC4-FD9B-D205-9A40-190CEA28F8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01203"/>
            <a:ext cx="7899444" cy="3866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5BBFC-2F37-B560-811D-87988CB52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4464" y="4114384"/>
            <a:ext cx="4127931" cy="224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306834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8.4 Bracketed Arrow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BDFA1-3C02-1C7F-0F34-9424808E2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3674" y="2404989"/>
            <a:ext cx="9207539" cy="371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41519-7AA1-87E6-F1DC-B73365C6CC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5722" y="4185081"/>
            <a:ext cx="4534958" cy="2015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95483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8.5 Change Arrow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E52D3-F6D7-6B60-D3B0-AA35D68C83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379" y="2404990"/>
            <a:ext cx="9143607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DF7955-1850-F560-3360-F986A4CA9F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0255" y="4584345"/>
            <a:ext cx="2912085" cy="1705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6730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8. Deployment Diagram</a:t>
            </a:r>
          </a:p>
          <a:p>
            <a:r>
              <a:rPr lang="en-US" sz="4000" dirty="0"/>
              <a:t>8.6 Change Element Color and Style (inline)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AA6D77-76DE-A29A-4219-FA0E987985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703" y="2404990"/>
            <a:ext cx="9259229" cy="374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C8E739-8A81-EA5A-F35D-65157ACBE9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7650" y="4683664"/>
            <a:ext cx="4684573" cy="1086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219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8.7 Nestable Elements </a:t>
            </a:r>
            <a:r>
              <a:rPr lang="en-US" sz="3600" dirty="0"/>
              <a:t>8.8 Packages and Nested Elements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233CC-5223-2CA1-2DA7-4D6488F50F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7235" y="2404990"/>
            <a:ext cx="8971839" cy="3727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ADAF21-72D2-1158-3C99-C30508EFA3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0961" y="4568189"/>
            <a:ext cx="5247928" cy="1832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7313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8.9 Alias in Deployment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DA7E8B-D6D8-3A60-F5B4-C7000B1DE0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49" y="2566005"/>
            <a:ext cx="9448800" cy="34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5737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8.10 Round Corner 8.11 Specific SkinParameter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0A5E7-6DFD-408A-7068-022BF88679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4086"/>
            <a:ext cx="6965295" cy="3697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8B4714-9DF3-29EB-942A-0AEC0C94D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8545" y="2500112"/>
            <a:ext cx="3127610" cy="144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645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8.17 Display JSON Data 8.18 Mixed Deployment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3476C-402B-4A07-1E42-6066A4663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74864"/>
            <a:ext cx="7820025" cy="3925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72A176-D591-D638-E8BF-8EA123534C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4"/>
            <a:ext cx="1951314" cy="2263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245487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8. Deployment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8.19 Port [port, </a:t>
            </a:r>
            <a:r>
              <a:rPr lang="en-US" sz="4000" dirty="0" err="1"/>
              <a:t>portIn</a:t>
            </a:r>
            <a:r>
              <a:rPr lang="en-US" sz="4000" dirty="0"/>
              <a:t>, </a:t>
            </a:r>
            <a:r>
              <a:rPr lang="en-US" sz="4000" dirty="0" err="1"/>
              <a:t>portOut</a:t>
            </a:r>
            <a:r>
              <a:rPr lang="en-US" sz="4000" dirty="0"/>
              <a:t>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E9A91B-81A0-6E62-EA3F-ECF92AA9D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83665"/>
            <a:ext cx="7715250" cy="385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4C342C-A42F-6DF1-0222-B2461C89AC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0013" y="2619635"/>
            <a:ext cx="3052856" cy="3123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120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1.17 Note over all Participants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84E7B-29BB-53E2-247F-CB223EBE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4" y="2334195"/>
            <a:ext cx="6246288" cy="357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25480-A531-7367-42A8-6AD3E9A6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28" y="2616358"/>
            <a:ext cx="2628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60027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9.01 Simple State </a:t>
            </a:r>
            <a:r>
              <a:rPr lang="en-US" sz="3600" dirty="0"/>
              <a:t>9.02 </a:t>
            </a:r>
            <a:r>
              <a:rPr lang="en-US" altLang="zh-CN" sz="3600" dirty="0"/>
              <a:t>Change state rendering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8DC8B-50B9-9332-575E-CBB8621F9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5565" y="2569847"/>
            <a:ext cx="9168785" cy="3449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D65CA1-6D1E-A093-A27F-D9CF092D9B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7792" y="2637482"/>
            <a:ext cx="2533650" cy="2336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1407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4BE587E-7860-1D30-38E7-F8EEC9D40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121841"/>
              </p:ext>
            </p:extLst>
          </p:nvPr>
        </p:nvGraphicFramePr>
        <p:xfrm>
          <a:off x="2947930" y="2108200"/>
          <a:ext cx="8929745" cy="264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737">
                  <a:extLst>
                    <a:ext uri="{9D8B030D-6E8A-4147-A177-3AD203B41FA5}">
                      <a16:colId xmlns:a16="http://schemas.microsoft.com/office/drawing/2014/main" val="1163767008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1602515433"/>
                    </a:ext>
                  </a:extLst>
                </a:gridCol>
                <a:gridCol w="3614504">
                  <a:extLst>
                    <a:ext uri="{9D8B030D-6E8A-4147-A177-3AD203B41FA5}">
                      <a16:colId xmlns:a16="http://schemas.microsoft.com/office/drawing/2014/main" val="568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(</a:t>
                      </a:r>
                      <a:r>
                        <a:rPr lang="en-US" sz="1600" dirty="0">
                          <a:hlinkClick r:id="rId7"/>
                        </a:rPr>
                        <a:t>source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 Diagram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Activity Diagram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81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reactive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Model non-reactive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163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Focus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Internal state of an object or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Sequence of activities involved in a process or workflow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755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States, transitions, events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Activities, actions, transitions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50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More 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Less 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943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Embedded systems, control systems, real-time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Business processes, workflows, software processes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166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7628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9.03 Composite state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A4371-89F5-1DB2-6C14-FDB68F0CD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879" y="2471589"/>
            <a:ext cx="8753475" cy="3599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4951F3-BEEA-00F5-FDC5-4837006266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2650468"/>
            <a:ext cx="1685477" cy="2507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2618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9.04 Long name in State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78EEA-47EF-3A08-A413-A9C313603B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8306" y="2497129"/>
            <a:ext cx="9293194" cy="362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28686C-2CFA-EE9B-5B91-0E22C5012B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0" y="2316487"/>
            <a:ext cx="2247398" cy="253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404784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9.05 History [ [H], [H*] 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78B5B-8C1B-4790-8598-D21857D1AD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2731" y="2404990"/>
            <a:ext cx="9315450" cy="3258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9DDBA3-8301-D81E-BCDF-1E7D447ECC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1050" y="3145514"/>
            <a:ext cx="3490480" cy="3076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698868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9.06 </a:t>
            </a:r>
            <a:r>
              <a:rPr lang="en-US" altLang="zh-CN" sz="4000" dirty="0"/>
              <a:t>Fork [fork, join]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9071F-45A8-E4E5-F4E6-5FA7D23663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37617"/>
            <a:ext cx="6112901" cy="3893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81662F-59AF-477B-EECA-07B3E6B776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1" y="2185528"/>
            <a:ext cx="1542357" cy="4171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11758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9.07 Concurrent State [--, ||]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D5AD8-F942-4EE3-6562-BB82EE8EC9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9585" y="2321084"/>
            <a:ext cx="5852829" cy="3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2EB92D-B733-8AEE-A06D-8FFC6FCDA3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8585" y="1863883"/>
            <a:ext cx="2200489" cy="4536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85771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9.08 Conditional [choice]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120367-56F0-8DC2-7BA9-26223DBA30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604" y="2411673"/>
            <a:ext cx="6496574" cy="3839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1BF013-F636-1FB7-C249-76084B0E09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0045" y="2452878"/>
            <a:ext cx="1897135" cy="371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725212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8" y="-40557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601203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9. State Diagram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9.09 Stereotypes full example [start, choice, fork, join, end]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A9DEF-03AB-ACAA-7804-FE1FBC37A6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7102" y="2243005"/>
            <a:ext cx="6419348" cy="4134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F72E09-6416-1ED1-38D4-42CAC5CC3E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4203" y="2243004"/>
            <a:ext cx="2193366" cy="413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5964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1.18 Several Notes aligned at the Same Level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E5306-34B8-CE6B-7FBB-15DB5753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712" y="2565242"/>
            <a:ext cx="1838325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CA6AE-5905-7752-4BC4-655E17E33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4733924"/>
            <a:ext cx="26860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51CDC-A9A0-B67F-473A-21D7BF243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49" y="2602925"/>
            <a:ext cx="5675904" cy="342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7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1.19 Creole and HTML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B405-E07E-2551-46DC-172F2C31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32201"/>
            <a:ext cx="4819650" cy="367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7B429E-1C1B-9578-AFD7-72BD98ED3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34" y="2152190"/>
            <a:ext cx="3517711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9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1.20 Divider or Separator 1.21 Reference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F5062-9DF1-AA52-F1D6-BF504DFFD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40" y="2321084"/>
            <a:ext cx="6059374" cy="375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092AC-07ED-0EA3-A0B1-4E2CD941D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787" y="2223981"/>
            <a:ext cx="1881670" cy="19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1439-8B12-07DE-C90E-A81D1F45F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89" y="3086493"/>
            <a:ext cx="1776355" cy="323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45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689" y="2024761"/>
            <a:ext cx="8644536" cy="1399667"/>
          </a:xfrm>
        </p:spPr>
        <p:txBody>
          <a:bodyPr/>
          <a:lstStyle/>
          <a:p>
            <a:r>
              <a:rPr lang="en-US" dirty="0"/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85725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2297595" y="6221398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08" y="5266193"/>
            <a:ext cx="9580080" cy="5880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GitHub: </a:t>
            </a:r>
            <a:r>
              <a:rPr lang="en-US" sz="2800" dirty="0">
                <a:hlinkClick r:id="rId6"/>
              </a:rPr>
              <a:t>https://github.com/yasenstar/PlantUML_in_Action</a:t>
            </a:r>
            <a:endParaRPr lang="en-US" sz="28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3061689" y="3519594"/>
            <a:ext cx="8644536" cy="1399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Opening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84474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1.22 Delay 1.23 Text Wrapping 1.24 Space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FF8-845B-CF73-175B-233ACEA7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3" y="2393639"/>
            <a:ext cx="8408022" cy="38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5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1.25 Lifeline Activation and Destruction</a:t>
            </a:r>
          </a:p>
          <a:p>
            <a:r>
              <a:rPr lang="en-US" sz="3600" dirty="0"/>
              <a:t>1.26 Return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7AD0A-0884-7D9E-F2A7-B744D75D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414" y="2404342"/>
            <a:ext cx="4428486" cy="391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988C7A-3276-F23B-7F76-5EF4CEBF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2" y="2361444"/>
            <a:ext cx="265747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95B77-C934-1E56-AEE4-4B69CF608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12" y="4768494"/>
            <a:ext cx="2657474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39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1.27 Participant Creation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E-32F0-C07A-2B39-60FE5D28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619" y="3232208"/>
            <a:ext cx="2995612" cy="207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6F4-9C49-F637-00D6-52BF4E94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82" y="2455717"/>
            <a:ext cx="5193193" cy="387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1.28 Shortcut Syntax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04392-8DBC-3D8D-1677-910A01DA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241" y="3064394"/>
            <a:ext cx="7099984" cy="301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D02E-7A03-7D82-9B5B-B81D8CFF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587" y="2513177"/>
            <a:ext cx="11144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36733-CEFC-0457-D8F7-0C5EE7C6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627" y="1294453"/>
            <a:ext cx="2209800" cy="305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3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1.29 Incoming and Outgoing Messages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9B798-54C4-03DA-9F46-0EFFA42B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42" y="2433177"/>
            <a:ext cx="9277350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1005-3D7B-D07F-CF3F-F75FD6B5B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562" y="2433177"/>
            <a:ext cx="1234069" cy="144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EB1A54-F64D-7067-D182-B809AE18C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263" y="2436129"/>
            <a:ext cx="943237" cy="14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1.30 Short Arrows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82C0E-6353-23B0-D33C-8BF823E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504" y="2958148"/>
            <a:ext cx="9353086" cy="315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3879-1CAA-D488-FB42-43490B244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943" y="1031627"/>
            <a:ext cx="2357460" cy="290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1.31 Anchors and Duration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F158F-7AB2-3985-F107-A3DCEDCE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514600"/>
            <a:ext cx="8820150" cy="35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B2761-7324-256C-DFC6-2BB04A22B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582" y="2321084"/>
            <a:ext cx="3712368" cy="206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1.32 Stereotypes and Spots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C10E-B7FD-6571-6150-81BCBAB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81262"/>
            <a:ext cx="9096484" cy="366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6C7A3-7231-A49F-D17D-4B9AAB04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66" y="2011352"/>
            <a:ext cx="3357208" cy="191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4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1.33 More Information on Titles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73F39F-0B0D-3648-CB77-E1D541DD8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426" y="2550599"/>
            <a:ext cx="9202381" cy="36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49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1.34 Participants Encompass </a:t>
            </a:r>
          </a:p>
          <a:p>
            <a:r>
              <a:rPr lang="en-US" sz="3600" dirty="0"/>
              <a:t>1.35 Removing Foot Boxes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2B03B-86F1-9FBC-7517-FACB6F7B0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8" y="2857835"/>
            <a:ext cx="9227988" cy="312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3EF4B-5153-654C-FD0E-5FE18DD9C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675" y="2011352"/>
            <a:ext cx="19335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023E0-ABD8-8718-3F9C-3BAD471F6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137" y="2138055"/>
            <a:ext cx="18764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74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2" y="544376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964953"/>
            <a:ext cx="8953583" cy="1356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PlantUML Quick 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2E90B-9833-5A5B-3F83-194FB20F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5" y="2121148"/>
            <a:ext cx="7603420" cy="41338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5469-C3EF-038B-CB37-93ABA54437C5}"/>
              </a:ext>
            </a:extLst>
          </p:cNvPr>
          <p:cNvSpPr txBox="1"/>
          <p:nvPr/>
        </p:nvSpPr>
        <p:spPr>
          <a:xfrm>
            <a:off x="140722" y="4432951"/>
            <a:ext cx="230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</a:rPr>
              <a:t>Utilizing a simple and intuitive language, users can effortlessly draft various types of diagrams.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1.36 Skinparam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72890-C482-BC7F-8CD7-02F3FD8E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7" y="2404989"/>
            <a:ext cx="8897613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5A832-5FD7-17BF-AC83-DF1752416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881" y="2147671"/>
            <a:ext cx="2008569" cy="2162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8E70E-621A-824B-21D1-46FD8F1F9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2089" y="2118107"/>
            <a:ext cx="2241324" cy="2214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91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029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1.37 Changing Padding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5C621-5F43-3725-2D6B-D09C47479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350" y="2233803"/>
            <a:ext cx="8820150" cy="39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4326A-8AD5-BA70-CA68-5D1D85F92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322" y="3130556"/>
            <a:ext cx="4364162" cy="15557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1.38 Appendix: Arrow Types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EA827-45A2-DFA1-A9A0-BE2DFAEC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879" y="662959"/>
            <a:ext cx="1007927" cy="546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A8BF2-FC05-72FD-961C-92CCBA994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329" y="2403626"/>
            <a:ext cx="7558145" cy="372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1.39 Specific SkinParameter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99F-ABC1-CC8F-2195-12DCABA2F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4" y="2448208"/>
            <a:ext cx="8639175" cy="372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1.40 Hide Unlinked Participant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4B0BF-45A9-2677-2C6D-E2FFA165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322330"/>
            <a:ext cx="7296207" cy="383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EE28F-56A2-5652-6DF6-92F954BB7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361" y="3060946"/>
            <a:ext cx="1371600" cy="104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4A9A5C-D55C-F1D2-28C4-38BF7A006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545" y="3060946"/>
            <a:ext cx="981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07147A-A1E3-BD47-6B44-DC9117BA6633}"/>
              </a:ext>
            </a:extLst>
          </p:cNvPr>
          <p:cNvSpPr/>
          <p:nvPr/>
        </p:nvSpPr>
        <p:spPr>
          <a:xfrm>
            <a:off x="9818681" y="3384715"/>
            <a:ext cx="592144" cy="47291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1.41 Color a Group Message</a:t>
            </a:r>
            <a:endParaRPr lang="en-US" sz="5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739D9-C21B-E208-AA72-4C244E0F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639" y="2414418"/>
            <a:ext cx="7224770" cy="389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42201-08FD-5346-41B5-DF6C6D6BB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634" y="2167128"/>
            <a:ext cx="2522816" cy="239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85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3600" dirty="0"/>
              <a:t>1.42 Mainframe 1.43 Slanted or Odd 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83376-8FA4-382B-DB51-800BE2BB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0" y="2490133"/>
            <a:ext cx="7272337" cy="36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73FA58-DA32-B08D-6CAA-5903B573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3953487"/>
            <a:ext cx="2088385" cy="1572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357E5-ADAA-7032-A040-2A4CA702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671" y="2591510"/>
            <a:ext cx="1629399" cy="1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 Use Cases 2.2 Actors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80F9-A2AC-369C-5808-0B1972AC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55980"/>
            <a:ext cx="5038725" cy="39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7D33-FFF7-B564-2B52-5F4B9941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275" y="2660815"/>
            <a:ext cx="271462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E7BF-EB09-968D-7A4A-A9A560A7E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999" y="4187053"/>
            <a:ext cx="178117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L - Use Case Diagram - Tutorial With Examples">
            <a:extLst>
              <a:ext uri="{FF2B5EF4-FFF2-40B4-BE49-F238E27FC236}">
                <a16:creationId xmlns:a16="http://schemas.microsoft.com/office/drawing/2014/main" id="{E7C67123-799B-EC30-1D70-58DBA99B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89620"/>
            <a:ext cx="7096125" cy="60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8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2.3 Change Actor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353F-66B3-2440-003A-1AB17CDE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88" y="2404198"/>
            <a:ext cx="6864517" cy="365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41F35-84CB-E79C-1109-ED71C9BD0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202" y="2622943"/>
            <a:ext cx="810800" cy="1177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66F-7498-44FF-31DE-5B0B279A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202" y="3967499"/>
            <a:ext cx="810801" cy="8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D89E-CFAB-8E2F-09B6-DA99A4EC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02" y="4991232"/>
            <a:ext cx="810800" cy="9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140721" y="544376"/>
            <a:ext cx="158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1. Sequence Diagram</a:t>
            </a:r>
          </a:p>
          <a:p>
            <a:r>
              <a:rPr lang="en-US" sz="6000" dirty="0"/>
              <a:t>1.1 Basic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A00FC-91FE-1A30-3E54-B87ED9C4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620919"/>
            <a:ext cx="6246289" cy="373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B2A-C127-C3CF-028B-5361589D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4180982"/>
            <a:ext cx="3287183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812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2.4 Usecases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CC819-6A37-7523-35AE-A64917EA7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406" y="2274586"/>
            <a:ext cx="7724943" cy="391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F42D3-6D00-13AB-DB21-D40BD2AE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696" y="2643568"/>
            <a:ext cx="2847975" cy="170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228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2.5 Use Package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95460-3A18-8DEF-92C1-44EA642CD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577166"/>
            <a:ext cx="7743993" cy="33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44A2C-208F-A1BC-61ED-9D77ABDF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755" y="3340590"/>
            <a:ext cx="1968353" cy="245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039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2.6 Basic Example for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DF74-74B2-47D3-5587-594F55C5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656" y="2470627"/>
            <a:ext cx="953452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38BB5-7E0F-0593-5B3A-205F59BB6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374" y="2706784"/>
            <a:ext cx="1974299" cy="242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03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2.7 Extension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DC09-0A7B-1C91-04BB-12B42769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37" y="2427600"/>
            <a:ext cx="9289911" cy="37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1EDCA-2748-B4F1-66CE-4B2681DF7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903" y="2490978"/>
            <a:ext cx="24765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58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2.8 Using notes in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9148A-FB50-17C3-58CF-F16B206C9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665" y="2404990"/>
            <a:ext cx="8428913" cy="381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2BF418-8549-68FD-BD6A-0F307811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665" y="2383838"/>
            <a:ext cx="2777640" cy="168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2.9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F55A5-3D81-AEDD-3360-A6C5CA1D3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18095"/>
            <a:ext cx="5009439" cy="384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6D6CE-934C-61FC-462C-B746C3D9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846" y="3214627"/>
            <a:ext cx="3514428" cy="218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7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2.10 Changing Arrow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183C-C2AA-6FD1-3EAC-7EAD83F3A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5" y="2735429"/>
            <a:ext cx="8989822" cy="294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59EF7-B064-62F1-B6A5-1840AD09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966" y="1878836"/>
            <a:ext cx="2714307" cy="128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4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2.11 Spitting Diagrams 2.12 Diagram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3E736-45E5-4A0D-1128-5E0E3198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2859389"/>
            <a:ext cx="9227139" cy="272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2.13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AF7E-B47A-D62A-B5F4-81A0AA01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163" y="2631729"/>
            <a:ext cx="9186662" cy="27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ECB25-5D4C-A6FF-3688-3B99579CE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050" y="4435858"/>
            <a:ext cx="325755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7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2.14 Complete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5778C-CC72-F31D-6433-7A2FA74A5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455" y="2422770"/>
            <a:ext cx="8350315" cy="315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41C80-5FFD-C6AA-EE96-ED8946715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218623"/>
            <a:ext cx="31146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1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155676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1.2 Declaring Participant</a:t>
            </a:r>
          </a:p>
          <a:p>
            <a:r>
              <a:rPr lang="en-US" sz="4000" dirty="0"/>
              <a:t>1.3 Declaring Participant on Multiline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C749-074E-DA79-B832-3B4DFE2F5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40" y="2843608"/>
            <a:ext cx="5729769" cy="3557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3150-5AC3-01EC-01F2-A63DADD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475" y="3823126"/>
            <a:ext cx="3623094" cy="252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82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2.15 Business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F8B6F-FAE6-5D67-2540-A72833EA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2" y="2739026"/>
            <a:ext cx="761047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551D-9C40-0061-FE43-6FF6AEBD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728" y="2819400"/>
            <a:ext cx="1458513" cy="56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574D4-499B-F197-5E86-3B866AFAA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1483" y="3452380"/>
            <a:ext cx="847973" cy="92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193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2.16 Change Arrow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D1A5-4A14-8EBA-D72D-E54754F3F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712" y="2710451"/>
            <a:ext cx="7944027" cy="324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973B-EFC0-1D28-C53D-D0322705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02" y="4310253"/>
            <a:ext cx="3542397" cy="182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270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049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2.17 Change Element Color and Style (Inline)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3EB48-0A7F-E0AA-4FD7-59842D64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062" y="2432527"/>
            <a:ext cx="7431729" cy="37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5E14-9524-A44C-323A-621BB2B4B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321083"/>
            <a:ext cx="1516528" cy="212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703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2. Use Case Diagram</a:t>
            </a:r>
          </a:p>
          <a:p>
            <a:r>
              <a:rPr lang="en-US" sz="3600" dirty="0"/>
              <a:t>2.18 Display JSON Data on Use Case Diagram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DE560-F16F-28CA-8F30-78E56E97F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62" y="2404990"/>
            <a:ext cx="7618092" cy="36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17955-AE8B-6EFB-A780-5D62FEC17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24423"/>
            <a:ext cx="1898830" cy="240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3.01 Declaring Element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D909B-1138-9771-173C-6B78AB35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481" y="2525515"/>
            <a:ext cx="8548687" cy="32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3623-857C-947E-5635-2D0BB0E3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17" y="3429000"/>
            <a:ext cx="3994764" cy="258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67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3.02 Relations between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C6A37-DAD7-9695-2655-A80AC89D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819" y="2321084"/>
            <a:ext cx="9254008" cy="3789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5AE06-6F4D-F498-53A8-BF1D3CDC9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27" y="3809021"/>
            <a:ext cx="5159254" cy="156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64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3.03 Lebel on Relations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5A701-C563-01D0-EB55-55BA7ACD3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24" y="2656707"/>
            <a:ext cx="8770588" cy="315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0C55-DC9D-2A6F-868D-476E83936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4500884"/>
            <a:ext cx="3362324" cy="186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77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3.04 Using Non-Letters in Element Names and Relation Labels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DF52-23DA-C400-5FBA-9D3E6B33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5" y="2404989"/>
            <a:ext cx="9109062" cy="356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AEA0C-1D81-2994-8BCD-BA2287D46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4678871"/>
            <a:ext cx="26670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36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3.05 </a:t>
            </a:r>
            <a:r>
              <a:rPr lang="en-US" altLang="zh-CN" sz="3600" dirty="0"/>
              <a:t>Adding Properties and Methods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DD42B-DF8C-BB8E-543B-D91DD78C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7" y="2532412"/>
            <a:ext cx="9347739" cy="3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E35A7-5596-E1FB-2090-FDEB1CE0F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62" y="3521662"/>
            <a:ext cx="2195511" cy="27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79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A Real Example: Customer Shopping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D0A43-FF31-A5A0-220F-269EC5D0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87" y="2479520"/>
            <a:ext cx="7237345" cy="377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83330-28E0-38B3-DAEC-6740A32BE895}"/>
              </a:ext>
            </a:extLst>
          </p:cNvPr>
          <p:cNvSpPr txBox="1"/>
          <p:nvPr/>
        </p:nvSpPr>
        <p:spPr>
          <a:xfrm>
            <a:off x="1230619" y="5272391"/>
            <a:ext cx="56360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https://landing.moqups.com/img/content/diagrams/uml-diagrams/uml-class-diagram/uml-class-1600.png</a:t>
            </a:r>
          </a:p>
        </p:txBody>
      </p:sp>
    </p:spTree>
    <p:extLst>
      <p:ext uri="{BB962C8B-B14F-4D97-AF65-F5344CB8AC3E}">
        <p14:creationId xmlns:p14="http://schemas.microsoft.com/office/powerpoint/2010/main" val="15774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438317" y="1031627"/>
            <a:ext cx="8953583" cy="2311438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1.4 Use Non-Letters in Participants</a:t>
            </a:r>
          </a:p>
          <a:p>
            <a:r>
              <a:rPr lang="en-US" sz="4000" dirty="0"/>
              <a:t>1.5 Message to Self</a:t>
            </a:r>
          </a:p>
          <a:p>
            <a:r>
              <a:rPr lang="en-US" sz="4000" dirty="0"/>
              <a:t>1.6 Text Alignment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1C9-B764-2AEE-8E86-0B1E2112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696" y="3488791"/>
            <a:ext cx="4457700" cy="25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A177-E177-00F2-1CF9-9BE3713B5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79" y="3787775"/>
            <a:ext cx="17621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FC0F3A-275A-95F0-AFC6-07679A5E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437" y="2233612"/>
            <a:ext cx="1447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69EE43-505D-60F5-B191-8311BEAE2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6961" y="3916575"/>
            <a:ext cx="1447800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25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3.06 </a:t>
            </a:r>
            <a:r>
              <a:rPr lang="en-US" altLang="zh-CN" sz="3600" dirty="0"/>
              <a:t>Defining Visibility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12026-C1F7-645C-3B99-D9352BC3F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2321084"/>
            <a:ext cx="8686800" cy="38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6886C-7DE2-64A4-867E-12EF8F456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261" y="4249642"/>
            <a:ext cx="5409920" cy="11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9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3.07 Abstract and Static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B8303-C7A6-590E-5372-7F7029935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743" y="2487259"/>
            <a:ext cx="8879981" cy="349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8392D-3BAB-9ECD-F7C8-27FD2C6B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37" y="4978531"/>
            <a:ext cx="1596155" cy="116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68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059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3.08 Advanced Class Body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B992-0D97-4BB0-83B9-0A9E55763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50" y="2368798"/>
            <a:ext cx="7736544" cy="377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3F48-9DE2-F0A2-5335-D71C9BF1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1717795"/>
            <a:ext cx="3520156" cy="219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8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3.09 Notes and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16739-ACD2-C730-CDD3-B4221069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724" y="2404990"/>
            <a:ext cx="7989427" cy="373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47009-A96E-EB6E-A461-7B797CE5C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38" y="3843896"/>
            <a:ext cx="3640931" cy="24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01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3.10 More on Notes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8DA9-8D70-F39E-820E-4BF03368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2399522"/>
            <a:ext cx="8324850" cy="331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A7DDE-BC42-5929-6AEE-D9E9C961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593" y="4915148"/>
            <a:ext cx="4148137" cy="148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3.11 Note on Field or 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D36AC-5516-2E33-064F-1E5EDC1B6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367459"/>
            <a:ext cx="6548978" cy="395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8E64E-280B-C6C5-3400-8ACFA5ACF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7" y="4800600"/>
            <a:ext cx="50196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8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3.12 Note on Links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66FD-4CC5-707F-78A7-ABDBDC07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702" y="2452858"/>
            <a:ext cx="5919787" cy="371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39BD2-7A5B-D0E4-27E1-CB6F8CDD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68" y="3867150"/>
            <a:ext cx="35909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55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3.13 Abstract Class and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B2131-D4B2-661B-0689-0EFAEFA8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04" y="2478879"/>
            <a:ext cx="6774008" cy="358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2F1E4-F7B9-B55A-6DA9-5DF0766D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48" y="4202436"/>
            <a:ext cx="3147031" cy="201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2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3.14 Hide Attributes, Methods…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EA818-B132-44B6-65B4-DD3B13FF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37" y="2404990"/>
            <a:ext cx="8820150" cy="370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8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3.15 Hide Classes &amp; 3.16 Remove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27BF2-3A70-A912-47DF-03268676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4" y="2545201"/>
            <a:ext cx="922128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7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796313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1.7 Change Arrow Style</a:t>
            </a:r>
          </a:p>
          <a:p>
            <a:r>
              <a:rPr lang="en-US" sz="4000" dirty="0"/>
              <a:t>1.8 Change Arrow Color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E264C-7CC8-9499-0FAC-6261F5F2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2" y="2945997"/>
            <a:ext cx="3814763" cy="322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7DB17-B91A-C8A0-A08E-F637077D5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814" y="3042997"/>
            <a:ext cx="1332100" cy="303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AABA-C064-33CF-2B21-6420B2877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803" y="3525309"/>
            <a:ext cx="1332100" cy="206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6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3.17 Hide, Remove or Restore Tagged Element or Wildcard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F13EA-9072-08C6-8F4F-BBDB00A3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2550935"/>
            <a:ext cx="9155797" cy="304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58864-19C9-3ABF-250F-169E7FEC8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4576761"/>
            <a:ext cx="1533525" cy="175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8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3.18 Hide or Remove Unlinked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06-883C-1FBE-AC93-60E6E96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23" y="2429419"/>
            <a:ext cx="9453658" cy="350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198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069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3.19 Use Generics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5D7E3-E977-C88B-9731-BA790D13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3072003"/>
            <a:ext cx="24193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8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3.20 Specific Spot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4F229-5F4B-5FE9-283C-91A19D4F6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2379102"/>
            <a:ext cx="763905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AC0FB-B615-74AC-263D-6B855C09E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4769738"/>
            <a:ext cx="215265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059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3.21 Packages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1F563-B01C-A7A5-BABC-C27212E3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40" y="2471737"/>
            <a:ext cx="7643000" cy="36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23BD4-754B-5EC3-89A2-5F66DDBC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370" y="3709987"/>
            <a:ext cx="3838530" cy="235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779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3.22 Packages Style 3.23 Namespaces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86315-1616-99A9-2B0A-D4EB454DF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955" y="2404990"/>
            <a:ext cx="5862637" cy="383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36377-DEA3-8716-3894-A2AFC761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075" y="5175974"/>
            <a:ext cx="6344494" cy="113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1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3.24 Automatic Package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377CD-6FC5-CDDA-2536-10C5D3B1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335" y="2519362"/>
            <a:ext cx="90487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955D1-869D-826A-7FAE-242ACED5F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737" y="4504943"/>
            <a:ext cx="1509713" cy="181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3.25 Lollipop Interface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39036-B198-574C-1E7D-2A5075A4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961" y="2404990"/>
            <a:ext cx="6639764" cy="394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A7717-E6E2-BAE2-BEEE-25EA87DBE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580" y="3595013"/>
            <a:ext cx="1476947" cy="78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81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3.26 Changing Arrows Orientation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0298A-4637-9F88-35DE-5187D2B30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4" y="2453004"/>
            <a:ext cx="5324475" cy="38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8F49D-4DBC-A446-46F3-D347FEA8C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450" y="3238690"/>
            <a:ext cx="28384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71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3.27 Association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1D117-E556-7844-5CC9-01B08AAF4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21071"/>
            <a:ext cx="5914057" cy="390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CC1F7-6B3B-840A-03C3-C9DD20869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530" y="3269646"/>
            <a:ext cx="2281544" cy="208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1.9 Message Sequence Numbering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C54B-B517-24AB-86C4-CDD547C16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622" y="2614016"/>
            <a:ext cx="6062662" cy="344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DF494-327D-FCBF-6B15-15AB701E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660" y="2962442"/>
            <a:ext cx="2924175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8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3600" dirty="0"/>
              <a:t>3.28 Association on Same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CDF98-336A-5FF2-5C01-DF89E539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4" y="2404990"/>
            <a:ext cx="5871898" cy="3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D430-B822-BF50-3FA9-F8BB810C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296" y="2857689"/>
            <a:ext cx="4363409" cy="117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53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3.29 Skinparam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318E4-2A16-80F5-6E06-9A4B587C7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30" y="2495740"/>
            <a:ext cx="65532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81DBC-E381-8C48-CE9D-21FC565E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987" y="2827583"/>
            <a:ext cx="2471738" cy="1880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20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079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3.30 Skinned Stereotypes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4C0DC-C4B1-8933-A965-C571E8B1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930" y="2424701"/>
            <a:ext cx="6881870" cy="372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C8CC-62D1-ED8F-95D3-AE108065A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012" y="2661777"/>
            <a:ext cx="2528888" cy="210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3.31 Color Gradient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FCBDE-4E41-20E6-916C-C5D72454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212" y="2546429"/>
            <a:ext cx="84105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8EBD-B610-C5B5-CA17-93FF230EE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844" y="3731997"/>
            <a:ext cx="3348681" cy="111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33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3.32 Help on Layout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0BEC1-E94B-EB1E-C6D1-011E748F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742" y="2476827"/>
            <a:ext cx="6050358" cy="391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E738F-7C1E-9020-D86E-D3AC4453B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25" y="4158381"/>
            <a:ext cx="3671887" cy="22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2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284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3.33 Splitting Large Files (fix)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ED418-752A-3F68-522B-E53EE088C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404990"/>
            <a:ext cx="75342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A589-4E5D-AD21-98D7-DFB2562BD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36" y="1206095"/>
            <a:ext cx="3079714" cy="251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225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5"/>
              </a:rPr>
              <a:t>https://github.com/yasenstar/PlantUML_in_Action</a:t>
            </a:r>
            <a:endParaRPr lang="en-US" sz="24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3.34 Extends and Implements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BF47-91AC-BE28-DB0C-3D36C780C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980" y="2454100"/>
            <a:ext cx="6407470" cy="394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9685F-09FA-2419-4C2D-7CB20BAD5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349" y="2321084"/>
            <a:ext cx="2313601" cy="191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83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3.35 Bracketed Relations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ADBC9-2AB7-3C04-5F07-4876190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39" y="2369111"/>
            <a:ext cx="6486525" cy="398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7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935F0-7DF6-ED22-DC12-149D657C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735" y="2303335"/>
            <a:ext cx="448627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3.36 Change Relation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7D3-4BB0-3883-9CC9-3753AE9B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112" y="2465864"/>
            <a:ext cx="6448425" cy="353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039E-0B19-DB87-218E-679823236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500" y="2694654"/>
            <a:ext cx="3615870" cy="184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6F9C1-947E-5FCC-732F-E31EB756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" y="2321084"/>
            <a:ext cx="215687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2" y="6400799"/>
            <a:ext cx="6246288" cy="401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GitHub: </a:t>
            </a:r>
            <a:r>
              <a:rPr lang="en-US" sz="2000" dirty="0">
                <a:hlinkClick r:id="rId6"/>
              </a:rPr>
              <a:t>https://github.com/yasenstar/PlantUML_in_Action</a:t>
            </a:r>
            <a:endParaRPr lang="en-US" sz="2000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1. Sequence Diagram</a:t>
            </a:r>
          </a:p>
          <a:p>
            <a:r>
              <a:rPr lang="en-US" sz="4000" dirty="0"/>
              <a:t>1.10 Page Title, Header and Footer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1C26B-6EBE-FAB6-D715-F0490859B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65" y="2622775"/>
            <a:ext cx="6863760" cy="331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C84D7-0C6B-BE7B-0FB2-2D9E8CF6C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621" y="2996409"/>
            <a:ext cx="1671638" cy="224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92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3.37 Change Class Color and Style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E355-43E8-F2E9-D083-787445ED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75" y="2404990"/>
            <a:ext cx="646747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45DF2-0E08-8085-1328-B56C77A0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762" y="2510027"/>
            <a:ext cx="2242948" cy="169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020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3.38 Arrow From/To Class Members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00F39-A1C6-6531-687A-F602A1E5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61" y="2454556"/>
            <a:ext cx="5434012" cy="381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FA8A-C65E-381A-4F7F-EF930095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638" y="2590800"/>
            <a:ext cx="2405261" cy="360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5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089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3.39 Grouping Inheritance Arrow Heads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AB91B-3CB8-6DD1-85B3-EFD69A50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4" y="2476497"/>
            <a:ext cx="5929312" cy="384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A0D24-C8B3-BCC8-11E6-993EF05E7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862" y="2794269"/>
            <a:ext cx="660082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0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9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3.40 Display JSON Data on Class or Object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05A5B-32AB-5B27-36B7-02909F34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52" y="2144353"/>
            <a:ext cx="8141055" cy="4254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96A26-9B61-17FE-D295-A18696B5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425" y="2380980"/>
            <a:ext cx="1945271" cy="249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50" y="1031627"/>
            <a:ext cx="8820150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3. Class Diagram</a:t>
            </a:r>
          </a:p>
          <a:p>
            <a:r>
              <a:rPr lang="en-US" sz="4000" dirty="0"/>
              <a:t>3.41 Packages and Namespaces Enhancement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A6AF-180D-7551-3D4F-46EC48CB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607" y="2296266"/>
            <a:ext cx="7577137" cy="401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B9487E-9246-304B-F369-43566B589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450" y="2190082"/>
            <a:ext cx="1925450" cy="269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1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4.1 Definition of Objects 4.2 Relations between Object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9991-6C5E-32E0-7671-0CAF9A10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49" y="2476499"/>
            <a:ext cx="8428913" cy="369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1BD58-76BE-EEB7-1B34-4E77CD87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299" y="2757487"/>
            <a:ext cx="2453798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6AF58-9F43-62FE-38E5-B0B9963B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299" y="3361213"/>
            <a:ext cx="2453656" cy="8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2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4.3 Associations Objects 4.4 Adding Fields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46C7-9C42-9687-474E-B7109FE70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509837"/>
            <a:ext cx="8715662" cy="354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D3C0A-3D2B-357F-0445-2865FBE32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299" y="3805237"/>
            <a:ext cx="1077725" cy="240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93C23-12A0-0A43-961C-CAE6939A2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361" y="3878596"/>
            <a:ext cx="1601115" cy="96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74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4.5 Common Features with Class Diagram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0E09-D055-794E-A6A5-192021D3F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25" y="2377630"/>
            <a:ext cx="9324974" cy="377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95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4.6 Map Table or Associative Array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8CC1-76E2-8841-A96B-8D40F4F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74" y="2463253"/>
            <a:ext cx="9324975" cy="353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66C65-E095-ED9D-F764-D2F82FD73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848165"/>
            <a:ext cx="3727236" cy="135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1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478"/>
            <a:ext cx="12192000" cy="6912864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56" y="128571"/>
            <a:ext cx="7120094" cy="81915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PlantUML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81F4-71C4-3080-500A-ADD1D9693A22}"/>
              </a:ext>
            </a:extLst>
          </p:cNvPr>
          <p:cNvSpPr txBox="1"/>
          <p:nvPr/>
        </p:nvSpPr>
        <p:spPr>
          <a:xfrm>
            <a:off x="63778" y="544376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096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C3B74-3F5D-CAAA-2D9B-BC4A520A9943}"/>
              </a:ext>
            </a:extLst>
          </p:cNvPr>
          <p:cNvGrpSpPr/>
          <p:nvPr/>
        </p:nvGrpSpPr>
        <p:grpSpPr>
          <a:xfrm>
            <a:off x="140722" y="6221921"/>
            <a:ext cx="2807208" cy="588020"/>
            <a:chOff x="9034272" y="6189470"/>
            <a:chExt cx="2807208" cy="5880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10B690-7856-5EB1-2BF9-0C41CA3642A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4298EC-4397-D1B2-D733-593141A5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2" name="Title 20">
            <a:extLst>
              <a:ext uri="{FF2B5EF4-FFF2-40B4-BE49-F238E27FC236}">
                <a16:creationId xmlns:a16="http://schemas.microsoft.com/office/drawing/2014/main" id="{0CA82506-B712-27A8-0AC7-E2C48FCA049F}"/>
              </a:ext>
            </a:extLst>
          </p:cNvPr>
          <p:cNvSpPr txBox="1">
            <a:spLocks/>
          </p:cNvSpPr>
          <p:nvPr/>
        </p:nvSpPr>
        <p:spPr>
          <a:xfrm>
            <a:off x="2571749" y="1031627"/>
            <a:ext cx="9324975" cy="1289457"/>
          </a:xfrm>
          <a:prstGeom prst="rect">
            <a:avLst/>
          </a:prstGeom>
          <a:solidFill>
            <a:srgbClr val="EDF3DB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/>
              <a:t>4. Object Diagram</a:t>
            </a:r>
          </a:p>
          <a:p>
            <a:r>
              <a:rPr lang="en-US" sz="4000" dirty="0"/>
              <a:t>4.7 PERT with Map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D0C9AB-2794-9767-5B5A-4CDC46E6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2167128"/>
            <a:ext cx="2313601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F1FC23-8B59-9603-A7DF-2732C830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0161" y="6400799"/>
            <a:ext cx="8428913" cy="401623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GitHub: </a:t>
            </a:r>
            <a:r>
              <a:rPr lang="en-US" sz="2400" dirty="0">
                <a:hlinkClick r:id="rId6"/>
              </a:rPr>
              <a:t>https://github.com/yasenstar/PlantUML_in_Action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3B65-7CCC-EB4D-545A-FD72D3AB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342" y="2347452"/>
            <a:ext cx="8658225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28C6-3CF2-AD23-81C1-7AB77A0A2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617" y="2110445"/>
            <a:ext cx="4525291" cy="21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2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930376_win32_partially" id="{10637AC0-AFC5-4ECC-A6C8-54A3CB58B447}" vid="{36C0B417-512F-4042-8BD4-5638F572EA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EBEE47-E975-4F93-A8CC-93D51AEF41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C43B1BF-65BC-4B0E-8E52-87CEF13383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63F421-273F-45B7-A4F8-16DA50688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66691</TotalTime>
  <Words>6351</Words>
  <Application>Microsoft Office PowerPoint</Application>
  <PresentationFormat>Widescreen</PresentationFormat>
  <Paragraphs>1352</Paragraphs>
  <Slides>168</Slides>
  <Notes>166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168</vt:i4>
      </vt:variant>
    </vt:vector>
  </HeadingPairs>
  <TitlesOfParts>
    <vt:vector size="172" baseType="lpstr">
      <vt:lpstr>Arial</vt:lpstr>
      <vt:lpstr>Calibri</vt:lpstr>
      <vt:lpstr>Times New Roman</vt:lpstr>
      <vt:lpstr>Office Theme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PowerPoint Presentation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  <vt:lpstr>PlantUML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PlantUML in Action</dc:title>
  <dc:creator>Zhao Xiaoqi</dc:creator>
  <cp:lastModifiedBy>Zhao Xiaoqi</cp:lastModifiedBy>
  <cp:revision>218</cp:revision>
  <dcterms:created xsi:type="dcterms:W3CDTF">2024-05-25T18:34:36Z</dcterms:created>
  <dcterms:modified xsi:type="dcterms:W3CDTF">2024-08-23T04:51:17Z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2024-05-25T18:38:30Z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884d81a0-ba26-40e9-bf7b-2e1ad898c296</vt:lpwstr>
  </property>
  <property fmtid="{D5CDD505-2E9C-101B-9397-08002B2CF9AE}" pid="9" name="MSIP_Label_19540963-e559-4020-8a90-fe8a502c2801_ContentBits">
    <vt:lpwstr>0</vt:lpwstr>
  </property>
</Properties>
</file>